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2836102009"/>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Les deux programmes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Le programme Swag est remplacé par le programme Échantillons de fidélité.</a:t>
                      </a:r>
                    </a:p>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Le nom de l’avantage « Primes de fidélité » sera remplacé par « Échantillons de fidélité ». </a:t>
                      </a:r>
                    </a:p>
                    <a:p>
                      <a:pPr marL="180000" indent="-180000">
                        <a:spcAft>
                          <a:spcPts val="1200"/>
                        </a:spcAft>
                        <a:buFont typeface="Wingdings" panose="05000000000000000000" pitchFamily="2" charset="2"/>
                        <a:buChar char="§"/>
                      </a:pPr>
                      <a:endParaRPr lang="en-IE" sz="1600" dirty="0">
                        <a:latin typeface="Cabin" pitchFamily="2" charset="0"/>
                      </a:endParaRP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fr-FR" sz="1600" dirty="0">
                          <a:solidFill>
                            <a:schemeClr val="bg1"/>
                          </a:solidFill>
                          <a:latin typeface="Cabin" pitchFamily="2" charset="0"/>
                        </a:rPr>
                        <a:t>Les clients privilégiés recevront une série d’échantillons de fidélité, qui comprendra quatre échantillons de fidélité sur une période de 13 mois.</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Les frais d’inscription et de renouvellement pour les CP+ passeront de 19,95 $/19,95 € à 25 $/25 €.</a:t>
                      </a:r>
                    </a:p>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Les clients CP+ recevront 12 échantillons de fidélité sur un an au lieu de six échantillons sur six mois.</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 renouvellement gratuit de l’abonnement annuel actuellement accordé aux clients CP+ sera supprimé. </a:t>
                      </a:r>
                    </a:p>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 mode d’obtention des crédits produits gratuits sera modifié.</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fr-FR" dirty="0">
                <a:solidFill>
                  <a:schemeClr val="bg1"/>
                </a:solidFill>
              </a:rPr>
              <a:t>Résumé des changements apportés au programme CP/CP+ de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fr-FR" dirty="0">
                <a:solidFill>
                  <a:schemeClr val="accent3"/>
                </a:solidFill>
              </a:rPr>
              <a:t>Les éléments qui</a:t>
            </a:r>
            <a:br>
              <a:rPr lang="fr-FR" dirty="0">
                <a:solidFill>
                  <a:schemeClr val="accent3"/>
                </a:solidFill>
              </a:rPr>
            </a:br>
            <a:r>
              <a:rPr lang="fr-FR" dirty="0">
                <a:solidFill>
                  <a:schemeClr val="accent3"/>
                </a:solidFill>
              </a:rPr>
              <a:t>restent inchangés</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600" dirty="0"/>
              <a:t>Pour devenir un Client privilégié, il suffit d’établir une commande d’abonnement mensuel (MSO) récurrente avec un volume d’affaires (BV). </a:t>
            </a:r>
          </a:p>
          <a:p>
            <a:pPr marL="0" indent="0">
              <a:lnSpc>
                <a:spcPct val="108000"/>
              </a:lnSpc>
              <a:spcBef>
                <a:spcPts val="0"/>
              </a:spcBef>
              <a:spcAft>
                <a:spcPts val="600"/>
              </a:spcAft>
              <a:buNone/>
            </a:pPr>
            <a:r>
              <a:rPr lang="fr-FR" sz="1600" dirty="0"/>
              <a:t>Pour devenir un Client privilégié Plus, il suffit d’établir une MSO et de payer les frais annuels. Cela reste inchangé.</a:t>
            </a:r>
            <a:endParaRPr lang="en-IE" sz="16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600" dirty="0"/>
              <a:t>Les avantages dont bénéficient les clients CP et CP+, tels que l’application </a:t>
            </a:r>
            <a:r>
              <a:rPr lang="fr-FR" sz="1600" dirty="0" err="1"/>
              <a:t>InTouch</a:t>
            </a:r>
            <a:r>
              <a:rPr lang="fr-FR" sz="1600" dirty="0"/>
              <a:t>, le Créateur de panier, le lien de parrainage et les prix de gros, resteront inchangés. </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4000" y="2471057"/>
            <a:ext cx="5232000" cy="2387600"/>
          </a:xfrm>
        </p:spPr>
        <p:txBody>
          <a:bodyPr/>
          <a:lstStyle/>
          <a:p>
            <a:r>
              <a:rPr lang="en-IE" sz="7200" i="1" dirty="0" err="1"/>
              <a:t>Échantillons</a:t>
            </a:r>
            <a:r>
              <a:rPr lang="en-IE" sz="7200" i="1" dirty="0"/>
              <a:t> de </a:t>
            </a:r>
            <a:r>
              <a:rPr lang="en-IE" sz="7200" i="1" dirty="0" err="1"/>
              <a:t>fidélité</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5231999" cy="787000"/>
          </a:xfrm>
        </p:spPr>
        <p:txBody>
          <a:bodyPr/>
          <a:lstStyle/>
          <a:p>
            <a:pPr>
              <a:lnSpc>
                <a:spcPct val="108000"/>
              </a:lnSpc>
              <a:spcBef>
                <a:spcPts val="0"/>
              </a:spcBef>
            </a:pPr>
            <a:r>
              <a:rPr lang="fr-FR" sz="1600" dirty="0"/>
              <a:t>Les clients CP et CP+ pourront bénéficier d’échantillons de fidélité, qui sont des échantillons de 10 timbres ajoutés aux commandes admissibles. Une commande admissible est une commande qui a une valeur de volume d’affaires.</a:t>
            </a:r>
            <a:endParaRPr lang="en-IE" sz="1600" dirty="0"/>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Échantillons</a:t>
            </a:r>
            <a:r>
              <a:rPr lang="en-IE" dirty="0">
                <a:solidFill>
                  <a:schemeClr val="accent3"/>
                </a:solidFill>
              </a:rPr>
              <a:t> de </a:t>
            </a:r>
            <a:r>
              <a:rPr lang="en-IE" dirty="0" err="1">
                <a:solidFill>
                  <a:schemeClr val="accent3"/>
                </a:solidFill>
              </a:rPr>
              <a:t>fidélité</a:t>
            </a:r>
            <a:r>
              <a:rPr lang="en-IE" dirty="0">
                <a:solidFill>
                  <a:schemeClr val="accent3"/>
                </a:solidFill>
              </a:rPr>
              <a:t> - Client </a:t>
            </a:r>
            <a:r>
              <a:rPr lang="en-IE" dirty="0" err="1">
                <a:solidFill>
                  <a:schemeClr val="accent3"/>
                </a:solidFill>
              </a:rPr>
              <a:t>privilégié</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1*</a:t>
            </a:r>
          </a:p>
          <a:p>
            <a:pPr marL="0" indent="0">
              <a:lnSpc>
                <a:spcPct val="108000"/>
              </a:lnSpc>
              <a:spcBef>
                <a:spcPts val="0"/>
              </a:spcBef>
              <a:spcAft>
                <a:spcPts val="600"/>
              </a:spcAft>
              <a:buNone/>
            </a:pPr>
            <a:r>
              <a:rPr lang="fr-FR" sz="1400" dirty="0"/>
              <a:t>Automatiquement ajouté à la 4ème commande admissible, après 3 MSO consécutives.</a:t>
            </a:r>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2*</a:t>
            </a:r>
          </a:p>
          <a:p>
            <a:pPr marL="0" indent="0">
              <a:lnSpc>
                <a:spcPct val="108000"/>
              </a:lnSpc>
              <a:spcBef>
                <a:spcPts val="0"/>
              </a:spcBef>
              <a:spcAft>
                <a:spcPts val="600"/>
              </a:spcAft>
              <a:buNone/>
            </a:pPr>
            <a:r>
              <a:rPr lang="fr-FR" sz="1400" dirty="0"/>
              <a:t>Automatiquement ajouté à la 7ème commande admissible, après 3 MSO consécutives supplémentaires.</a:t>
            </a:r>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3*</a:t>
            </a:r>
          </a:p>
          <a:p>
            <a:pPr marL="0" indent="0">
              <a:lnSpc>
                <a:spcPct val="108000"/>
              </a:lnSpc>
              <a:spcBef>
                <a:spcPts val="0"/>
              </a:spcBef>
              <a:spcAft>
                <a:spcPts val="600"/>
              </a:spcAft>
              <a:buNone/>
            </a:pPr>
            <a:r>
              <a:rPr lang="fr-FR" sz="1400" dirty="0"/>
              <a:t>Automatiquement ajouté à la 10ème commande admissible, après 3 MSO consécutives supplémentaires.</a:t>
            </a:r>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4*</a:t>
            </a:r>
          </a:p>
          <a:p>
            <a:pPr marL="0" indent="0">
              <a:lnSpc>
                <a:spcPct val="108000"/>
              </a:lnSpc>
              <a:spcBef>
                <a:spcPts val="0"/>
              </a:spcBef>
              <a:spcAft>
                <a:spcPts val="600"/>
              </a:spcAft>
              <a:buNone/>
            </a:pPr>
            <a:r>
              <a:rPr lang="fr-FR" sz="1400" dirty="0"/>
              <a:t>Automatiquement ajouté à la 13ème commande admissible, après 3 MSO consécutives supplémentaires.</a:t>
            </a:r>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fr-FR" sz="1800" dirty="0"/>
              <a:t>Après avoir reçu l’échantillon de fidélité 4 au cours de leur 13e mois, ils ne recevront plus d’échantillons de fidélité.</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ADA1FB-F5C6-1ACF-D04A-E74DDF82497D}"/>
              </a:ext>
            </a:extLst>
          </p:cNvPr>
          <p:cNvSpPr>
            <a:spLocks noGrp="1"/>
          </p:cNvSpPr>
          <p:nvPr>
            <p:ph type="title"/>
          </p:nvPr>
        </p:nvSpPr>
        <p:spPr/>
        <p:txBody>
          <a:bodyPr/>
          <a:lstStyle/>
          <a:p>
            <a:r>
              <a:rPr lang="en-IE" dirty="0" err="1">
                <a:solidFill>
                  <a:schemeClr val="accent2"/>
                </a:solidFill>
              </a:rPr>
              <a:t>Échantillons</a:t>
            </a:r>
            <a:r>
              <a:rPr lang="en-IE" dirty="0">
                <a:solidFill>
                  <a:schemeClr val="accent2"/>
                </a:solidFill>
              </a:rPr>
              <a:t> de </a:t>
            </a:r>
            <a:r>
              <a:rPr lang="en-IE" dirty="0" err="1">
                <a:solidFill>
                  <a:schemeClr val="accent2"/>
                </a:solidFill>
              </a:rPr>
              <a:t>fidélité</a:t>
            </a:r>
            <a:r>
              <a:rPr lang="en-IE" dirty="0">
                <a:solidFill>
                  <a:schemeClr val="accent2"/>
                </a:solidFill>
              </a:rPr>
              <a:t> - Client </a:t>
            </a:r>
            <a:r>
              <a:rPr lang="en-IE" dirty="0" err="1">
                <a:solidFill>
                  <a:schemeClr val="accent2"/>
                </a:solidFill>
              </a:rPr>
              <a:t>privilégié</a:t>
            </a:r>
            <a:r>
              <a:rPr lang="en-IE" dirty="0">
                <a:solidFill>
                  <a:schemeClr val="accent2"/>
                </a:solidFill>
              </a:rPr>
              <a:t> Plus</a:t>
            </a:r>
          </a:p>
        </p:txBody>
      </p:sp>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err="1"/>
              <a:t>Échantillon</a:t>
            </a:r>
            <a:r>
              <a:rPr lang="en-IE" sz="1000" dirty="0"/>
              <a:t> de </a:t>
            </a:r>
            <a:r>
              <a:rPr lang="en-IE" sz="1000" dirty="0" err="1"/>
              <a:t>fidélité</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fr-FR" sz="1800" dirty="0"/>
              <a:t>Tous les clients CP+ doivent payer des frais annuels pour conserver leur statut. Ils peuvent recevoir plusieurs séries d’échantillons de fidélité tant qu’ils paient les frais de renouvellement.</a:t>
            </a:r>
          </a:p>
          <a:p>
            <a:pPr marL="0" indent="0">
              <a:spcAft>
                <a:spcPts val="0"/>
              </a:spcAft>
              <a:buFont typeface="Wingdings" panose="05000000000000000000" pitchFamily="2" charset="2"/>
              <a:buNone/>
            </a:pPr>
            <a:r>
              <a:rPr lang="fr-FR" sz="1800" dirty="0"/>
              <a:t>Les clients CP+ ne seront pas exclus du programme pour quelque raison que ce soit.</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239430" y="5528792"/>
            <a:ext cx="153297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96315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12*</a:t>
            </a:r>
          </a:p>
          <a:p>
            <a:pPr marL="0" indent="0" algn="ctr">
              <a:lnSpc>
                <a:spcPct val="100000"/>
              </a:lnSpc>
              <a:buFont typeface="Wingdings" panose="05000000000000000000" pitchFamily="2" charset="2"/>
              <a:buNone/>
            </a:pPr>
            <a:r>
              <a:rPr lang="fr-FR" sz="800" dirty="0"/>
              <a:t>Une pochette de taille normale de l’un des produits essayés précédemment, ou un seul produit </a:t>
            </a:r>
            <a:r>
              <a:rPr lang="fr-FR" sz="800" dirty="0" err="1"/>
              <a:t>Alavida</a:t>
            </a:r>
            <a:r>
              <a:rPr lang="fr-FR" sz="800" dirty="0"/>
              <a:t> (à l’exclusion de X39 et X49)</a:t>
            </a:r>
            <a:endParaRPr lang="en-IE" sz="8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p:txBody>
          <a:bodyPr/>
          <a:lstStyle/>
          <a:p>
            <a:r>
              <a:rPr lang="fr-FR" dirty="0">
                <a:solidFill>
                  <a:schemeClr val="accent2"/>
                </a:solidFill>
              </a:rPr>
              <a:t>Améliorations au programme</a:t>
            </a:r>
            <a:br>
              <a:rPr lang="fr-FR" dirty="0">
                <a:solidFill>
                  <a:schemeClr val="accent2"/>
                </a:solidFill>
              </a:rPr>
            </a:br>
            <a:r>
              <a:rPr lang="fr-FR" dirty="0">
                <a:solidFill>
                  <a:schemeClr val="accent2"/>
                </a:solidFill>
              </a:rPr>
              <a:t>de partage CP+</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fr-FR" sz="1600" dirty="0"/>
              <a:t>Un client CP+ reçoit un crédit de 100 $ qu’il peut utiliser pour obtenir des produits gratuits pour chaque groupe de trois clients qu’il parraine et qui passent des commandes admissibles (c’est-à-dire des commandes ayant un volume d’affaires) au cours d’un mois donné, ou pour chaque groupe de deux clients qu’il recommande et qui passent des commandes admissibles en plus de sa propre commande personnelle. Il n’y a pas de montant minimum à respecter pour les commandes.</a:t>
            </a:r>
          </a:p>
          <a:p>
            <a:pPr>
              <a:buClr>
                <a:schemeClr val="accent2"/>
              </a:buClr>
            </a:pPr>
            <a:r>
              <a:rPr lang="fr-FR" sz="1600" dirty="0"/>
              <a:t>Les clients CP+ doivent actuellement activer un paramètre pour que les points du programme de partage soient appliqués. Cela ne sera plus nécessaire et les points seront appliqués automatiquement.</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2" name="Title 1">
            <a:extLst>
              <a:ext uri="{FF2B5EF4-FFF2-40B4-BE49-F238E27FC236}">
                <a16:creationId xmlns:a16="http://schemas.microsoft.com/office/drawing/2014/main" id="{07410724-32EA-EFE6-5399-FCCF4355BC3D}"/>
              </a:ext>
            </a:extLst>
          </p:cNvPr>
          <p:cNvSpPr>
            <a:spLocks noGrp="1"/>
          </p:cNvSpPr>
          <p:nvPr>
            <p:ph type="title"/>
          </p:nvPr>
        </p:nvSpPr>
        <p:spPr/>
        <p:txBody>
          <a:bodyPr/>
          <a:lstStyle/>
          <a:p>
            <a:r>
              <a:rPr lang="fr-FR" dirty="0">
                <a:solidFill>
                  <a:schemeClr val="accent2"/>
                </a:solidFill>
              </a:rPr>
              <a:t>Améliorations au programme</a:t>
            </a:r>
            <a:br>
              <a:rPr lang="fr-FR" dirty="0">
                <a:solidFill>
                  <a:schemeClr val="accent2"/>
                </a:solidFill>
              </a:rPr>
            </a:br>
            <a:r>
              <a:rPr lang="fr-FR" dirty="0">
                <a:solidFill>
                  <a:schemeClr val="accent2"/>
                </a:solidFill>
              </a:rPr>
              <a:t>de partage CP+</a:t>
            </a:r>
            <a:endParaRPr lang="en-IE" dirty="0">
              <a:solidFill>
                <a:schemeClr val="accent2"/>
              </a:solidFill>
            </a:endParaRPr>
          </a:p>
        </p:txBody>
      </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fr-FR" sz="1600" dirty="0"/>
              <a:t>Les points du programme de partage ne peuvent actuellement être appliqués qu’aux timbres. Avec les améliorations, les points du programme de partage peuvent être appliqués à n’importe quel élément, à l’exception des frais de renouvellement.</a:t>
            </a:r>
          </a:p>
          <a:p>
            <a:pPr>
              <a:buClr>
                <a:schemeClr val="accent2"/>
              </a:buClr>
            </a:pPr>
            <a:r>
              <a:rPr lang="fr-FR" sz="1600" dirty="0"/>
              <a:t>L’exigence d’un sous-total minimum pour les clients parrainés sera supprimée. Toute commande avec une valeur de volume d’affaires sera considérée comme une commande admissible.</a:t>
            </a:r>
          </a:p>
          <a:p>
            <a:pPr>
              <a:buClr>
                <a:schemeClr val="accent2"/>
              </a:buClr>
            </a:pPr>
            <a:r>
              <a:rPr lang="fr-FR" sz="1600" dirty="0"/>
              <a:t>Le crédit ne s’applique qu’aux MSO et ne couvre que les produits, pas les frais d’expédition ni les taxes.</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fr-FR" sz="2000" b="1" dirty="0">
                <a:solidFill>
                  <a:schemeClr val="accent2"/>
                </a:solidFill>
              </a:rPr>
              <a:t>Gadget logiciel du programme de partage :</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fr-FR" sz="1200" b="1" dirty="0">
                <a:solidFill>
                  <a:schemeClr val="accent3"/>
                </a:solidFill>
              </a:rPr>
              <a:t>Q1	QUAND EST PRÉVU LE LANCEMENT?</a:t>
            </a:r>
          </a:p>
          <a:p>
            <a:pPr marL="540000" indent="-540000">
              <a:lnSpc>
                <a:spcPct val="100000"/>
              </a:lnSpc>
              <a:spcAft>
                <a:spcPts val="1200"/>
              </a:spcAft>
              <a:buNone/>
            </a:pPr>
            <a:r>
              <a:rPr lang="fr-FR" sz="1200" dirty="0"/>
              <a:t>R1	Printemps 2025</a:t>
            </a:r>
          </a:p>
          <a:p>
            <a:pPr marL="540000" indent="-540000">
              <a:lnSpc>
                <a:spcPct val="100000"/>
              </a:lnSpc>
              <a:spcAft>
                <a:spcPts val="0"/>
              </a:spcAft>
              <a:buFont typeface="Wingdings" panose="05000000000000000000" pitchFamily="2" charset="2"/>
              <a:buNone/>
            </a:pPr>
            <a:r>
              <a:rPr lang="fr-FR" sz="1200" b="1" dirty="0">
                <a:solidFill>
                  <a:schemeClr val="accent3"/>
                </a:solidFill>
              </a:rPr>
              <a:t>Q2	CES AMÉLIORATIONS SERONT PROPOSÉES DANS QUELS PAYS?</a:t>
            </a:r>
          </a:p>
          <a:p>
            <a:pPr marL="540000" indent="-540000">
              <a:lnSpc>
                <a:spcPct val="100000"/>
              </a:lnSpc>
              <a:spcAft>
                <a:spcPts val="1200"/>
              </a:spcAft>
              <a:buNone/>
            </a:pPr>
            <a:r>
              <a:rPr lang="fr-FR" sz="1200" dirty="0"/>
              <a:t>R2	Dans tous les pays où le programme CP/CP+ existe actuellement, c’est-à-dire tous nos marchés à l’exception du Japon et de la Corée. </a:t>
            </a:r>
          </a:p>
          <a:p>
            <a:pPr marL="540000" indent="-540000">
              <a:lnSpc>
                <a:spcPct val="100000"/>
              </a:lnSpc>
              <a:spcAft>
                <a:spcPts val="0"/>
              </a:spcAft>
              <a:buFont typeface="Wingdings" panose="05000000000000000000" pitchFamily="2" charset="2"/>
              <a:buNone/>
            </a:pPr>
            <a:r>
              <a:rPr lang="fr-FR" sz="1200" b="1" dirty="0">
                <a:solidFill>
                  <a:schemeClr val="accent3"/>
                </a:solidFill>
              </a:rPr>
              <a:t>Q3	QUELS CHANGEMENTS SERONT APPORTÉS AU PROGRAMME DE CLIENT PRIVILÉGIÉ?</a:t>
            </a:r>
          </a:p>
          <a:p>
            <a:pPr marL="540000" indent="-540000">
              <a:lnSpc>
                <a:spcPct val="100000"/>
              </a:lnSpc>
              <a:spcAft>
                <a:spcPts val="1200"/>
              </a:spcAft>
              <a:buNone/>
            </a:pPr>
            <a:r>
              <a:rPr lang="fr-FR" sz="1200" dirty="0"/>
              <a:t>R3	Au lieu de recevoir des articles </a:t>
            </a:r>
            <a:r>
              <a:rPr lang="fr-FR" sz="1200" dirty="0" err="1"/>
              <a:t>LifeWave</a:t>
            </a:r>
            <a:r>
              <a:rPr lang="fr-FR" sz="1200" dirty="0"/>
              <a:t> swag gratuits après leurs 3e, 6e, 9e et 12e commandes d’abonnement mensuel, les clients CP recevront des lots d’échantillons de 10 timbres à ces mêmes intervalles. Pour la plupart des marchés, les clients CP recevront un lot d’échantillons de Y-Age </a:t>
            </a:r>
            <a:r>
              <a:rPr lang="fr-FR" sz="1200" dirty="0" err="1"/>
              <a:t>Aeon</a:t>
            </a:r>
            <a:r>
              <a:rPr lang="fr-FR" sz="1200" dirty="0"/>
              <a:t> avec leur 4ème MSO, un lot d’échantillons de Y-Age </a:t>
            </a:r>
            <a:r>
              <a:rPr lang="fr-FR" sz="1200" dirty="0" err="1"/>
              <a:t>Renew</a:t>
            </a:r>
            <a:r>
              <a:rPr lang="fr-FR" sz="1200" dirty="0"/>
              <a:t> avec leur 7ème MSO et un lot d’échantillons de Nuits silencieuses avec leur 10ème MSO. Ils pourront choisir entre l’un de ces trois produits de taille normale ou l’un des produits </a:t>
            </a:r>
            <a:r>
              <a:rPr lang="fr-FR" sz="1200" dirty="0" err="1"/>
              <a:t>Alavida</a:t>
            </a:r>
            <a:r>
              <a:rPr lang="fr-FR" sz="1200" dirty="0"/>
              <a:t> après leur 12ème MSO. Un autorépondeur leur sera envoyé après leur 12ème mois, les invitant à se rendre sur le gadget logiciel de l’arrière-guichet pour sélectionner le produit de leur choix. S’ils ne choisissent pas, une pochette de taille normale d’</a:t>
            </a:r>
            <a:r>
              <a:rPr lang="fr-FR" sz="1200" dirty="0" err="1"/>
              <a:t>Aeon</a:t>
            </a:r>
            <a:r>
              <a:rPr lang="fr-FR" sz="1200" dirty="0"/>
              <a:t> leur sera automatiquement envoyée. </a:t>
            </a:r>
          </a:p>
          <a:p>
            <a:pPr marL="540000" indent="-540000">
              <a:lnSpc>
                <a:spcPct val="100000"/>
              </a:lnSpc>
              <a:spcAft>
                <a:spcPts val="0"/>
              </a:spcAft>
              <a:buFont typeface="Wingdings" panose="05000000000000000000" pitchFamily="2" charset="2"/>
              <a:buNone/>
            </a:pPr>
            <a:r>
              <a:rPr lang="fr-FR" sz="1200" b="1" dirty="0">
                <a:solidFill>
                  <a:schemeClr val="accent3"/>
                </a:solidFill>
              </a:rPr>
              <a:t>Q4	QUE SE PASSE-T-IL SI UN CLIENT PRIVILÉGIÉ SOUHAITE PASSER AU PROGRAMME CP+?</a:t>
            </a:r>
          </a:p>
          <a:p>
            <a:pPr marL="540000" indent="-540000">
              <a:lnSpc>
                <a:spcPct val="100000"/>
              </a:lnSpc>
              <a:spcAft>
                <a:spcPts val="1200"/>
              </a:spcAft>
              <a:buNone/>
            </a:pPr>
            <a:r>
              <a:rPr lang="fr-FR" sz="1200" dirty="0"/>
              <a:t>R4	Une fois qu’un client privilégié a terminé sa MSO, il a la possibilité de passer au statut de CP+ pour 25 $/25 €. Lorsqu’il choisira cette option, il passera au programme CP+.</a:t>
            </a:r>
          </a:p>
          <a:p>
            <a:pPr marL="540000" indent="-540000">
              <a:lnSpc>
                <a:spcPct val="100000"/>
              </a:lnSpc>
              <a:spcAft>
                <a:spcPts val="0"/>
              </a:spcAft>
              <a:buFont typeface="Wingdings" panose="05000000000000000000" pitchFamily="2" charset="2"/>
              <a:buNone/>
            </a:pPr>
            <a:r>
              <a:rPr lang="fr-FR" sz="1200" b="1" dirty="0">
                <a:solidFill>
                  <a:schemeClr val="accent3"/>
                </a:solidFill>
              </a:rPr>
              <a:t>Q5	L’INSCRIPTION D’UN CLIENT CP+ SERA-T-ELLE DIFFÉRENTE DE CELLE D’UN CLIENT PRIVILÉGIÉ?</a:t>
            </a:r>
          </a:p>
          <a:p>
            <a:pPr marL="540000" indent="-540000">
              <a:lnSpc>
                <a:spcPct val="100000"/>
              </a:lnSpc>
              <a:spcAft>
                <a:spcPts val="1200"/>
              </a:spcAft>
              <a:buNone/>
            </a:pPr>
            <a:r>
              <a:rPr lang="fr-FR" sz="1200" dirty="0"/>
              <a:t>R5	Lorsqu’un client sélectionne un article et clique sur le bouton « Ajouter au panier », une fenêtre contextuelle apparaît. Cette fenêtre lui indique comment devenir un client au détail, un client privilégié ou un membre CP+. Si le client choisit CP+, son article et les frais d’inscription en tant que membre CP+ seront ajoutés à son panier. Après avoir passé la commande en tant que CP+, il lui sera demandé de créer une commande d’abonnement mensuel (MSO). Il peut cliquer sur le bouton « par défaut » pour ajouter automatiquement les articles de son panier à sa MSO, puis sélectionner d’autres articles pour sa commande d’abonnement mensuel ou pour une commande unique. Ils pourront également fixer la date à laquelle ils souhaitent commencer à recevoir leur(s) produit(s) d’abonnement.</a:t>
            </a: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fr-FR" sz="1200" b="1" dirty="0">
                <a:solidFill>
                  <a:schemeClr val="accent3"/>
                </a:solidFill>
              </a:rPr>
              <a:t>Q6	QUE SE PASSE-T-IL SI UN CLIENT CP+ NE PAIE PAS SES FRAIS DE RENOUVELLEMENT À LA DATE ANNIVERSAIRE MAIS A UNE COMMANDE D’ABONNEMENT MENSUEL ACTIVE?</a:t>
            </a:r>
          </a:p>
          <a:p>
            <a:pPr marL="540000" indent="-540000">
              <a:lnSpc>
                <a:spcPct val="100000"/>
              </a:lnSpc>
              <a:spcAft>
                <a:spcPts val="1200"/>
              </a:spcAft>
              <a:buNone/>
            </a:pPr>
            <a:r>
              <a:rPr lang="fr-FR" sz="1200" dirty="0"/>
              <a:t>R6	Les membres CP+ qui ne paient pas les frais de renouvellement une semaine après la date de renouvellement de leur abonnement CP+ pourront toujours bénéficier des prix de gros en tant que clients privilégiés, mais ils ne pourront pas profiter des autres avantages liés au statut de client CP+. S’ils n’ont pas de MSO active, ils devront payer les produits au prix de détail. </a:t>
            </a:r>
          </a:p>
          <a:p>
            <a:pPr marL="540000" indent="-540000">
              <a:lnSpc>
                <a:spcPct val="100000"/>
              </a:lnSpc>
              <a:spcAft>
                <a:spcPts val="0"/>
              </a:spcAft>
              <a:buFont typeface="Wingdings" panose="05000000000000000000" pitchFamily="2" charset="2"/>
              <a:buNone/>
            </a:pPr>
            <a:r>
              <a:rPr lang="fr-FR" sz="1200" b="1" dirty="0">
                <a:solidFill>
                  <a:schemeClr val="accent3"/>
                </a:solidFill>
              </a:rPr>
              <a:t>Q7 	QUELLE EST LA DURÉE DE L’ABONNEMENT AU PROGRAMME CP+?</a:t>
            </a:r>
          </a:p>
          <a:p>
            <a:pPr marL="540000" indent="-540000">
              <a:lnSpc>
                <a:spcPct val="100000"/>
              </a:lnSpc>
              <a:spcAft>
                <a:spcPts val="1200"/>
              </a:spcAft>
              <a:buNone/>
            </a:pPr>
            <a:r>
              <a:rPr lang="fr-FR" sz="1200" dirty="0"/>
              <a:t>R7 	Un an à partir de la date d’inscription. Les membres du programme CP+ ne bénéficieront plus d’un renouvellement gratuit de leur abonnement annuel à la fin de la première année. Tous les clients CP+ devront payer des frais de renouvellement d’abonnement de 25 $/25 € sur une base annuelle pour rester des clients CP+.</a:t>
            </a:r>
          </a:p>
          <a:p>
            <a:pPr marL="540000" indent="-540000">
              <a:lnSpc>
                <a:spcPct val="100000"/>
              </a:lnSpc>
              <a:spcAft>
                <a:spcPts val="0"/>
              </a:spcAft>
              <a:buFont typeface="Wingdings" panose="05000000000000000000" pitchFamily="2" charset="2"/>
              <a:buNone/>
            </a:pPr>
            <a:r>
              <a:rPr lang="fr-FR" sz="1200" b="1" dirty="0">
                <a:solidFill>
                  <a:schemeClr val="accent3"/>
                </a:solidFill>
              </a:rPr>
              <a:t>Q8 	QUE SE PASSE-T-IL SI UN MEMBRE CP+ ANNULE SA COMMANDE D’ABONNEMENT MENSUEL?</a:t>
            </a:r>
          </a:p>
          <a:p>
            <a:pPr marL="540000" indent="-540000">
              <a:lnSpc>
                <a:spcPct val="100000"/>
              </a:lnSpc>
              <a:spcAft>
                <a:spcPts val="1200"/>
              </a:spcAft>
              <a:buNone/>
            </a:pPr>
            <a:r>
              <a:rPr lang="fr-FR" sz="1200" dirty="0"/>
              <a:t>R8 	Si un membre CP+ annule sa MSO, il reste membre du programme jusqu’à la date de renouvellement de son abonnement, mais il ne pourra pas bénéficier des prix de gros. S’il ne paie pas les frais de renouvellement, il passera du statut de membre CP+ à celui de client de détail.</a:t>
            </a:r>
          </a:p>
          <a:p>
            <a:pPr marL="540000" indent="-540000">
              <a:lnSpc>
                <a:spcPct val="100000"/>
              </a:lnSpc>
              <a:spcAft>
                <a:spcPts val="0"/>
              </a:spcAft>
              <a:buFont typeface="Wingdings" panose="05000000000000000000" pitchFamily="2" charset="2"/>
              <a:buNone/>
            </a:pPr>
            <a:r>
              <a:rPr lang="fr-FR" sz="1200" b="1" dirty="0">
                <a:solidFill>
                  <a:schemeClr val="accent3"/>
                </a:solidFill>
              </a:rPr>
              <a:t>Q9 	QUE SE PASSE-T-IL SI UN CLIENT DE DÉTAIL EXISTANT CRÉE UNE MSO ET PAIE LES FRAIS D’INSCRIPTION DE 25 $/25 €?</a:t>
            </a:r>
          </a:p>
          <a:p>
            <a:pPr marL="540000" indent="-540000">
              <a:lnSpc>
                <a:spcPct val="100000"/>
              </a:lnSpc>
              <a:spcAft>
                <a:spcPts val="1200"/>
              </a:spcAft>
              <a:buNone/>
            </a:pPr>
            <a:r>
              <a:rPr lang="fr-FR" sz="1200" dirty="0"/>
              <a:t>R9 	Il passera au programme CP+. </a:t>
            </a:r>
          </a:p>
          <a:p>
            <a:pPr marL="540000" indent="-540000">
              <a:lnSpc>
                <a:spcPct val="100000"/>
              </a:lnSpc>
              <a:spcAft>
                <a:spcPts val="0"/>
              </a:spcAft>
              <a:buFont typeface="Wingdings" panose="05000000000000000000" pitchFamily="2" charset="2"/>
              <a:buNone/>
            </a:pPr>
            <a:r>
              <a:rPr lang="fr-FR" sz="1200" b="1" dirty="0">
                <a:solidFill>
                  <a:schemeClr val="accent3"/>
                </a:solidFill>
              </a:rPr>
              <a:t>Q10 	LES FRAIS DE RENOUVELLEMENT ANNUEL SONT-ILS REMBOURSABLES?</a:t>
            </a:r>
          </a:p>
          <a:p>
            <a:pPr marL="540000" indent="-540000">
              <a:lnSpc>
                <a:spcPct val="100000"/>
              </a:lnSpc>
              <a:spcAft>
                <a:spcPts val="1200"/>
              </a:spcAft>
              <a:buNone/>
            </a:pPr>
            <a:r>
              <a:rPr lang="fr-FR" sz="1200" dirty="0"/>
              <a:t>R10	Les frais d’inscription de 25 $/25 € ne sont pas remboursables. Un courriel leur sera envoyé pour leur demander s’ils souhaitent renouveler leur adhésion avant l’expiration de leur statut.</a:t>
            </a:r>
          </a:p>
          <a:p>
            <a:pPr marL="540000" indent="-540000">
              <a:lnSpc>
                <a:spcPct val="100000"/>
              </a:lnSpc>
              <a:spcAft>
                <a:spcPts val="0"/>
              </a:spcAft>
              <a:buFont typeface="Wingdings" panose="05000000000000000000" pitchFamily="2" charset="2"/>
              <a:buNone/>
            </a:pPr>
            <a:r>
              <a:rPr lang="fr-FR" sz="1200" b="1" dirty="0">
                <a:solidFill>
                  <a:schemeClr val="accent3"/>
                </a:solidFill>
              </a:rPr>
              <a:t>Q11 	UN MEMBRE CP PEUT-IL MANQUER OU SAUTER DES MOIS AU COURS D’UNE ANNÉE TOUT EN CONSERVANT SES AVANTAGES CP+?</a:t>
            </a:r>
          </a:p>
          <a:p>
            <a:pPr marL="540000" indent="-540000">
              <a:lnSpc>
                <a:spcPct val="100000"/>
              </a:lnSpc>
              <a:spcAft>
                <a:spcPts val="0"/>
              </a:spcAft>
              <a:buFont typeface="Wingdings" panose="05000000000000000000" pitchFamily="2" charset="2"/>
              <a:buNone/>
            </a:pPr>
            <a:r>
              <a:rPr lang="fr-FR" sz="1200" b="1" dirty="0">
                <a:solidFill>
                  <a:schemeClr val="accent3"/>
                </a:solidFill>
              </a:rPr>
              <a:t>R11 	</a:t>
            </a:r>
            <a:r>
              <a:rPr lang="fr-FR" sz="1200" dirty="0"/>
              <a:t>Les clients privilégiés peuvent annuler ou sauter deux mois de leur MSO au cours d’une période de 12 mois consécutifs et conserver leurs avantages CP. La période de 12 mois commence lorsque la première commande admissible est créée. Toutefois, s’ils annulent plus de deux commandes, ils perdront leur élan et le nombre de commandes admissibles sera remis à zéro. S’il est remis à zéro, ils ne recevront leurs échantillons depuis le départ. Ils continueront seulement à partir de l’endroit où ils se sont qualifiés pour la dernière fois.</a:t>
            </a: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fr-FR" sz="1200" b="1" dirty="0">
                <a:solidFill>
                  <a:schemeClr val="accent3"/>
                </a:solidFill>
              </a:rPr>
              <a:t>Q12	AVEC LE PROGRAMME DE PARTAGE, UN MEMBRE CP+ PEUT-IL GAGNER PLUS D’UN CRÉDIT PRODUIT DE 100 $/95 € PAR MOIS?</a:t>
            </a:r>
          </a:p>
          <a:p>
            <a:pPr marL="540000" indent="-540000">
              <a:lnSpc>
                <a:spcPct val="100000"/>
              </a:lnSpc>
              <a:spcAft>
                <a:spcPts val="1200"/>
              </a:spcAft>
              <a:buNone/>
            </a:pPr>
            <a:r>
              <a:rPr lang="fr-FR" sz="1200" dirty="0"/>
              <a:t>R12	Oui, il le peut! Si les clients qu’ils recommandent achètent plus de produits au cours d’un mois donné, ils peuvent accumuler plus de crédits. Le nombre de crédits qu’ils peuvent accumuler n’est pas limité.</a:t>
            </a:r>
          </a:p>
          <a:p>
            <a:pPr marL="540000" indent="-540000">
              <a:lnSpc>
                <a:spcPct val="100000"/>
              </a:lnSpc>
              <a:spcAft>
                <a:spcPts val="0"/>
              </a:spcAft>
              <a:buFont typeface="Wingdings" panose="05000000000000000000" pitchFamily="2" charset="2"/>
              <a:buNone/>
            </a:pPr>
            <a:r>
              <a:rPr lang="fr-FR" sz="1200" b="1" dirty="0">
                <a:solidFill>
                  <a:schemeClr val="accent3"/>
                </a:solidFill>
              </a:rPr>
              <a:t>Q13 	LES CRÉDITS DU PROGRAMME DE PARTAGE D’UN MEMBRE CP+ SERONT-ILS AUTOMATIQUEMENT APPLIQUÉS À SES COMMANDES?</a:t>
            </a:r>
          </a:p>
          <a:p>
            <a:pPr marL="540000" indent="-540000">
              <a:lnSpc>
                <a:spcPct val="100000"/>
              </a:lnSpc>
              <a:spcAft>
                <a:spcPts val="1200"/>
              </a:spcAft>
              <a:buNone/>
            </a:pPr>
            <a:r>
              <a:rPr lang="fr-FR" sz="1200" dirty="0"/>
              <a:t>R13 	Oui, ils le seront! Il ne sera plus nécessaire d’activer un paramètre pour que les points du programme de partage soient appliqués.</a:t>
            </a:r>
          </a:p>
          <a:p>
            <a:pPr marL="540000" indent="-540000">
              <a:lnSpc>
                <a:spcPct val="100000"/>
              </a:lnSpc>
              <a:spcAft>
                <a:spcPts val="0"/>
              </a:spcAft>
              <a:buFont typeface="Wingdings" panose="05000000000000000000" pitchFamily="2" charset="2"/>
              <a:buNone/>
            </a:pPr>
            <a:r>
              <a:rPr lang="fr-FR" sz="1200" b="1" dirty="0">
                <a:solidFill>
                  <a:schemeClr val="accent3"/>
                </a:solidFill>
              </a:rPr>
              <a:t>Q14 	CES CRÉDITS AURONT-ILS UNE DATE D’EXPIRATION OU POURRONT-ILS ÊTRE UTILISÉS À TOUT MOMENT?</a:t>
            </a:r>
          </a:p>
          <a:p>
            <a:pPr marL="540000" indent="-540000">
              <a:lnSpc>
                <a:spcPct val="100000"/>
              </a:lnSpc>
              <a:spcAft>
                <a:spcPts val="1200"/>
              </a:spcAft>
              <a:buNone/>
            </a:pPr>
            <a:r>
              <a:rPr lang="fr-FR" sz="1200" dirty="0"/>
              <a:t>R14 	Les crédits expireront au bout de deux mois.</a:t>
            </a:r>
          </a:p>
          <a:p>
            <a:pPr marL="540000" indent="-540000">
              <a:lnSpc>
                <a:spcPct val="100000"/>
              </a:lnSpc>
              <a:spcAft>
                <a:spcPts val="0"/>
              </a:spcAft>
              <a:buFont typeface="Wingdings" panose="05000000000000000000" pitchFamily="2" charset="2"/>
              <a:buNone/>
            </a:pPr>
            <a:r>
              <a:rPr lang="fr-FR" sz="1200" b="1" dirty="0">
                <a:solidFill>
                  <a:schemeClr val="accent3"/>
                </a:solidFill>
              </a:rPr>
              <a:t>Q15 	QU’EST-CE QU’UNE COMMANDE ADMISSIBLE DANS LE CADRE DU PROGRAMME DE PARTAGE?</a:t>
            </a:r>
          </a:p>
          <a:p>
            <a:pPr marL="540000" indent="-540000">
              <a:lnSpc>
                <a:spcPct val="100000"/>
              </a:lnSpc>
              <a:spcAft>
                <a:spcPts val="1200"/>
              </a:spcAft>
              <a:buNone/>
            </a:pPr>
            <a:r>
              <a:rPr lang="fr-FR" sz="1200" dirty="0"/>
              <a:t>R15 	La seule condition pour qu’une commande d’un client parrainé soit prise en compte dans le calcul des crédits du programme de partage d’un client CP+ est qu’elle ait une valeur en termes de volume d’affaires. Toute commande comportant une valeur en termes de volume d’affaires sera considérée comme une commande admissible. </a:t>
            </a:r>
          </a:p>
          <a:p>
            <a:pPr marL="540000" indent="-540000">
              <a:lnSpc>
                <a:spcPct val="100000"/>
              </a:lnSpc>
              <a:spcAft>
                <a:spcPts val="0"/>
              </a:spcAft>
              <a:buFont typeface="Wingdings" panose="05000000000000000000" pitchFamily="2" charset="2"/>
              <a:buNone/>
            </a:pPr>
            <a:r>
              <a:rPr lang="fr-FR" sz="1200" b="1" dirty="0">
                <a:solidFill>
                  <a:schemeClr val="accent3"/>
                </a:solidFill>
              </a:rPr>
              <a:t>Q16 	LES CRÉDITS DU PROGRAMME DE PARTAGE PEUVENT-ILS ÊTRE APPLIQUÉS UNIQUEMENT AUX TIMBRES?</a:t>
            </a:r>
          </a:p>
          <a:p>
            <a:pPr marL="540000" indent="-540000">
              <a:lnSpc>
                <a:spcPct val="100000"/>
              </a:lnSpc>
              <a:spcAft>
                <a:spcPts val="1200"/>
              </a:spcAft>
              <a:buNone/>
            </a:pPr>
            <a:r>
              <a:rPr lang="fr-FR" sz="1200" dirty="0"/>
              <a:t>R16 	Plus maintenant. Désormais, les crédits du programme de partage peuvent être appliqués à n’importe quel article.</a:t>
            </a:r>
          </a:p>
          <a:p>
            <a:pPr marL="540000" indent="-540000">
              <a:lnSpc>
                <a:spcPct val="100000"/>
              </a:lnSpc>
              <a:spcAft>
                <a:spcPts val="0"/>
              </a:spcAft>
              <a:buFont typeface="Wingdings" panose="05000000000000000000" pitchFamily="2" charset="2"/>
              <a:buNone/>
            </a:pPr>
            <a:r>
              <a:rPr lang="fr-FR" sz="1200" b="1" dirty="0">
                <a:solidFill>
                  <a:schemeClr val="accent3"/>
                </a:solidFill>
              </a:rPr>
              <a:t>Q17 	LES RÉCOMPENSES DE FIDÉLITÉ DES CLIENTS CP/CP+ SERONT-ELLES MAINTENUES AU MOMENT DU LANCEMENT DE CES AMÉLIORATIONS OU SERONT-ELLES RÉINITIALISÉES?</a:t>
            </a:r>
          </a:p>
          <a:p>
            <a:pPr marL="540000" indent="-540000">
              <a:lnSpc>
                <a:spcPct val="100000"/>
              </a:lnSpc>
              <a:spcAft>
                <a:spcPts val="1200"/>
              </a:spcAft>
              <a:buNone/>
            </a:pPr>
            <a:r>
              <a:rPr lang="fr-FR" sz="1200" dirty="0"/>
              <a:t>R17	Le programme de fidélité actuel sera réinitialisé lorsque le nouveau programme sera lancé. Tout le monde repartira à zéro dans le nouveau programme de récompenses.</a:t>
            </a:r>
          </a:p>
          <a:p>
            <a:pPr marL="540000" indent="-540000">
              <a:lnSpc>
                <a:spcPct val="100000"/>
              </a:lnSpc>
              <a:spcAft>
                <a:spcPts val="0"/>
              </a:spcAft>
              <a:buFont typeface="Wingdings" panose="05000000000000000000" pitchFamily="2" charset="2"/>
              <a:buNone/>
            </a:pPr>
            <a:r>
              <a:rPr lang="fr-FR" sz="1200" b="1" dirty="0">
                <a:solidFill>
                  <a:schemeClr val="accent3"/>
                </a:solidFill>
              </a:rPr>
              <a:t>Q18	DANS LE DERNIER ÉCHANTILLON DE FIDÉLITÉ, PEUT-ON CHOISIR N’IMPORTE QUEL PRODUIT ALAVIDA (PAR EXEMPLE, TIMBRES, CRÈME DE JOUR, CRÈME DE NUIT, CRÈME POUR LES YEUX)?</a:t>
            </a:r>
          </a:p>
          <a:p>
            <a:pPr marL="540000" indent="-540000">
              <a:lnSpc>
                <a:spcPct val="100000"/>
              </a:lnSpc>
              <a:spcAft>
                <a:spcPts val="1200"/>
              </a:spcAft>
              <a:buNone/>
            </a:pPr>
            <a:r>
              <a:rPr lang="fr-FR" sz="1200" dirty="0"/>
              <a:t>R18	Oui.</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378</TotalTime>
  <Words>2032</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Résumé des changements apportés au programme CP/CP+ de 2025</vt:lpstr>
      <vt:lpstr>Les éléments qui restent inchangés</vt:lpstr>
      <vt:lpstr>Échantillons de fidélité</vt:lpstr>
      <vt:lpstr>Échantillons de fidélité - Client privilégié</vt:lpstr>
      <vt:lpstr>Échantillons de fidélité - Client privilégié Plus</vt:lpstr>
      <vt:lpstr>Améliorations au programme de partage CP+</vt:lpstr>
      <vt:lpstr>Améliorations au programme de partage CP+</vt:lpstr>
      <vt:lpstr>FAQs</vt:lpstr>
      <vt:lpstr>FAQs</vt:lpstr>
      <vt:lpstr>FAQs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10</cp:revision>
  <dcterms:created xsi:type="dcterms:W3CDTF">2025-03-12T11:45:21Z</dcterms:created>
  <dcterms:modified xsi:type="dcterms:W3CDTF">2025-04-01T16:53:30Z</dcterms:modified>
</cp:coreProperties>
</file>